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2"/>
  </p:notesMasterIdLst>
  <p:sldIdLst>
    <p:sldId id="256" r:id="rId3"/>
    <p:sldId id="265" r:id="rId4"/>
    <p:sldId id="258" r:id="rId5"/>
    <p:sldId id="262" r:id="rId6"/>
    <p:sldId id="261" r:id="rId7"/>
    <p:sldId id="263" r:id="rId8"/>
    <p:sldId id="259" r:id="rId9"/>
    <p:sldId id="260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02DAD-70C3-458F-BF15-CD2F1EA79451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A4108-AA73-4FD9-889D-D52D247E66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A4108-AA73-4FD9-889D-D52D247E665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A4108-AA73-4FD9-889D-D52D247E665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A4108-AA73-4FD9-889D-D52D247E665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A4108-AA73-4FD9-889D-D52D247E665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A4108-AA73-4FD9-889D-D52D247E665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A4108-AA73-4FD9-889D-D52D247E665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A4108-AA73-4FD9-889D-D52D247E665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A4108-AA73-4FD9-889D-D52D247E665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A4108-AA73-4FD9-889D-D52D247E665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82E2-01C3-4152-B5B5-72D00C0DEBAB}" type="datetimeFigureOut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D1E24-CC03-4B6B-B92F-B0D8B85DE4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82E2-01C3-4152-B5B5-72D00C0DEBAB}" type="datetimeFigureOut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D1E24-CC03-4B6B-B92F-B0D8B85DE4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82E2-01C3-4152-B5B5-72D00C0DEBAB}" type="datetimeFigureOut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D1E24-CC03-4B6B-B92F-B0D8B85DE4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82E2-01C3-4152-B5B5-72D00C0DEBAB}" type="datetimeFigureOut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D1E24-CC03-4B6B-B92F-B0D8B85DE4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82E2-01C3-4152-B5B5-72D00C0DEBAB}" type="datetimeFigureOut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D1E24-CC03-4B6B-B92F-B0D8B85DE4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82E2-01C3-4152-B5B5-72D00C0DEBAB}" type="datetimeFigureOut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D1E24-CC03-4B6B-B92F-B0D8B85DE4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82E2-01C3-4152-B5B5-72D00C0DEBAB}" type="datetimeFigureOut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D1E24-CC03-4B6B-B92F-B0D8B85DE4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82E2-01C3-4152-B5B5-72D00C0DEBAB}" type="datetimeFigureOut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D1E24-CC03-4B6B-B92F-B0D8B85DE4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82E2-01C3-4152-B5B5-72D00C0DEBAB}" type="datetimeFigureOut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D1E24-CC03-4B6B-B92F-B0D8B85DE4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82E2-01C3-4152-B5B5-72D00C0DEBAB}" type="datetimeFigureOut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D1E24-CC03-4B6B-B92F-B0D8B85DE4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82E2-01C3-4152-B5B5-72D00C0DEBAB}" type="datetimeFigureOut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D1E24-CC03-4B6B-B92F-B0D8B85DE4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F82E2-01C3-4152-B5B5-72D00C0DEBAB}" type="datetimeFigureOut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D1E24-CC03-4B6B-B92F-B0D8B85DE4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wmf"/><Relationship Id="rId12" Type="http://schemas.openxmlformats.org/officeDocument/2006/relationships/image" Target="../media/image10.png"/><Relationship Id="rId17" Type="http://schemas.openxmlformats.org/officeDocument/2006/relationships/image" Target="../media/image15.w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11" Type="http://schemas.openxmlformats.org/officeDocument/2006/relationships/image" Target="../media/image9.png"/><Relationship Id="rId5" Type="http://schemas.openxmlformats.org/officeDocument/2006/relationships/image" Target="../media/image3.wmf"/><Relationship Id="rId15" Type="http://schemas.openxmlformats.org/officeDocument/2006/relationships/image" Target="../media/image13.wmf"/><Relationship Id="rId10" Type="http://schemas.openxmlformats.org/officeDocument/2006/relationships/image" Target="../media/image8.jpeg"/><Relationship Id="rId19" Type="http://schemas.openxmlformats.org/officeDocument/2006/relationships/image" Target="../media/image17.wmf"/><Relationship Id="rId4" Type="http://schemas.openxmlformats.org/officeDocument/2006/relationships/image" Target="../media/image2.png"/><Relationship Id="rId9" Type="http://schemas.openxmlformats.org/officeDocument/2006/relationships/image" Target="../media/image7.wmf"/><Relationship Id="rId1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2.png"/><Relationship Id="rId7" Type="http://schemas.openxmlformats.org/officeDocument/2006/relationships/image" Target="../media/image1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7.wmf"/><Relationship Id="rId10" Type="http://schemas.openxmlformats.org/officeDocument/2006/relationships/image" Target="../media/image21.wmf"/><Relationship Id="rId4" Type="http://schemas.openxmlformats.org/officeDocument/2006/relationships/image" Target="../media/image3.wmf"/><Relationship Id="rId9" Type="http://schemas.openxmlformats.org/officeDocument/2006/relationships/image" Target="../media/image2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wmf"/><Relationship Id="rId5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4333460"/>
            <a:ext cx="9144000" cy="2524539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26208"/>
            <a:ext cx="9144000" cy="1905159"/>
          </a:xfrm>
        </p:spPr>
        <p:txBody>
          <a:bodyPr>
            <a:normAutofit fontScale="90000"/>
          </a:bodyPr>
          <a:lstStyle/>
          <a:p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Propósito #38:</a:t>
            </a:r>
            <a:b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</a:br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Muebles y objetos</a:t>
            </a:r>
            <a:b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</a:br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en la casa</a:t>
            </a: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12" descr="C:\Users\Stephanie\AppData\Local\Microsoft\Windows\Temporary Internet Files\Content.IE5\5HV1B9BF\MCj04417960000[1].png"/>
          <p:cNvPicPr>
            <a:picLocks noChangeAspect="1" noChangeArrowheads="1"/>
          </p:cNvPicPr>
          <p:nvPr/>
        </p:nvPicPr>
        <p:blipFill>
          <a:blip r:embed="rId4" cstate="print"/>
          <a:srcRect l="38889" r="22222"/>
          <a:stretch>
            <a:fillRect/>
          </a:stretch>
        </p:blipFill>
        <p:spPr bwMode="auto">
          <a:xfrm>
            <a:off x="8077200" y="2851832"/>
            <a:ext cx="1066800" cy="2743200"/>
          </a:xfrm>
          <a:prstGeom prst="rect">
            <a:avLst/>
          </a:prstGeom>
          <a:noFill/>
        </p:spPr>
      </p:pic>
      <p:pic>
        <p:nvPicPr>
          <p:cNvPr id="1030" name="Picture 6" descr="C:\Users\Stephanie\AppData\Local\Microsoft\Windows\Temporary Internet Files\Content.IE5\BLDSC18W\MCHH01586_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38474" y="3924017"/>
            <a:ext cx="1255639" cy="1511206"/>
          </a:xfrm>
          <a:prstGeom prst="rect">
            <a:avLst/>
          </a:prstGeom>
          <a:noFill/>
        </p:spPr>
      </p:pic>
      <p:pic>
        <p:nvPicPr>
          <p:cNvPr id="1036" name="Picture 12" descr="C:\Users\Stephanie\AppData\Local\Microsoft\Windows\Temporary Internet Files\Content.IE5\BLDSC18W\MCj0251056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4419600"/>
            <a:ext cx="1931406" cy="2020432"/>
          </a:xfrm>
          <a:prstGeom prst="rect">
            <a:avLst/>
          </a:prstGeom>
          <a:noFill/>
        </p:spPr>
      </p:pic>
      <p:pic>
        <p:nvPicPr>
          <p:cNvPr id="1037" name="Picture 13" descr="C:\Users\Stephanie\AppData\Local\Microsoft\Windows\Temporary Internet Files\Content.IE5\Q8784KLO\MCj0251059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28800" y="4724400"/>
            <a:ext cx="1364055" cy="1949513"/>
          </a:xfrm>
          <a:prstGeom prst="rect">
            <a:avLst/>
          </a:prstGeom>
          <a:noFill/>
        </p:spPr>
      </p:pic>
      <p:pic>
        <p:nvPicPr>
          <p:cNvPr id="1050" name="Picture 26" descr="C:\Users\Stephanie\AppData\Local\Microsoft\Windows\Temporary Internet Files\Content.IE5\HSG98NJ8\MCj03125660000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67074" y="5586454"/>
            <a:ext cx="1537080" cy="840869"/>
          </a:xfrm>
          <a:prstGeom prst="rect">
            <a:avLst/>
          </a:prstGeom>
          <a:noFill/>
        </p:spPr>
      </p:pic>
      <p:pic>
        <p:nvPicPr>
          <p:cNvPr id="1071" name="Picture 47" descr="C:\Users\Stephanie\AppData\Local\Microsoft\Windows\Temporary Internet Files\Content.IE5\ROWW8M84\MCj02522410000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67000" y="0"/>
            <a:ext cx="1826057" cy="1786738"/>
          </a:xfrm>
          <a:prstGeom prst="rect">
            <a:avLst/>
          </a:prstGeom>
          <a:noFill/>
        </p:spPr>
      </p:pic>
      <p:pic>
        <p:nvPicPr>
          <p:cNvPr id="1072" name="Picture 48" descr="C:\Users\Stephanie\AppData\Local\Microsoft\Windows\Temporary Internet Files\Content.IE5\Q8784KLO\MPj04393570000[1]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6753" y="4932739"/>
            <a:ext cx="914400" cy="914400"/>
          </a:xfrm>
          <a:prstGeom prst="rect">
            <a:avLst/>
          </a:prstGeom>
          <a:noFill/>
        </p:spPr>
      </p:pic>
      <p:pic>
        <p:nvPicPr>
          <p:cNvPr id="1074" name="Picture 50" descr="C:\Users\Stephanie\AppData\Local\Microsoft\Windows\Temporary Internet Files\Content.IE5\Q8784KLO\MCj04397980000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67178" y="5805074"/>
            <a:ext cx="762000" cy="762000"/>
          </a:xfrm>
          <a:prstGeom prst="rect">
            <a:avLst/>
          </a:prstGeom>
          <a:noFill/>
        </p:spPr>
      </p:pic>
      <p:pic>
        <p:nvPicPr>
          <p:cNvPr id="1077" name="Picture 53" descr="C:\Users\Stephanie\AppData\Local\Microsoft\Windows\Temporary Internet Files\Content.IE5\HSG98NJ8\MCj04326390000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979459" y="5520840"/>
            <a:ext cx="1085850" cy="1085850"/>
          </a:xfrm>
          <a:prstGeom prst="rect">
            <a:avLst/>
          </a:prstGeom>
          <a:noFill/>
        </p:spPr>
      </p:pic>
      <p:grpSp>
        <p:nvGrpSpPr>
          <p:cNvPr id="72" name="Group 71"/>
          <p:cNvGrpSpPr/>
          <p:nvPr/>
        </p:nvGrpSpPr>
        <p:grpSpPr>
          <a:xfrm>
            <a:off x="106016" y="106017"/>
            <a:ext cx="2216079" cy="2841720"/>
            <a:chOff x="0" y="0"/>
            <a:chExt cx="2520950" cy="3810000"/>
          </a:xfrm>
        </p:grpSpPr>
        <p:pic>
          <p:nvPicPr>
            <p:cNvPr id="1026" name="Picture 2" descr="C:\Users\Stephanie\AppData\Local\Microsoft\Windows\Temporary Internet Files\Content.IE5\5HV1B9BF\MPj03141370000[1].jpg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2520950" cy="3810000"/>
            </a:xfrm>
            <a:prstGeom prst="rect">
              <a:avLst/>
            </a:prstGeom>
            <a:noFill/>
          </p:spPr>
        </p:pic>
        <p:sp>
          <p:nvSpPr>
            <p:cNvPr id="71" name="Oval 70"/>
            <p:cNvSpPr/>
            <p:nvPr/>
          </p:nvSpPr>
          <p:spPr>
            <a:xfrm>
              <a:off x="596348" y="1126435"/>
              <a:ext cx="1338469" cy="185530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4890050" y="107883"/>
            <a:ext cx="4133188" cy="2664433"/>
            <a:chOff x="4890050" y="107883"/>
            <a:chExt cx="4133188" cy="2664433"/>
          </a:xfrm>
        </p:grpSpPr>
        <p:grpSp>
          <p:nvGrpSpPr>
            <p:cNvPr id="78" name="Group 77"/>
            <p:cNvGrpSpPr/>
            <p:nvPr/>
          </p:nvGrpSpPr>
          <p:grpSpPr>
            <a:xfrm>
              <a:off x="7127805" y="107883"/>
              <a:ext cx="1895060" cy="1219200"/>
              <a:chOff x="3087757" y="3114261"/>
              <a:chExt cx="1895060" cy="1219200"/>
            </a:xfrm>
          </p:grpSpPr>
          <p:pic>
            <p:nvPicPr>
              <p:cNvPr id="1080" name="Picture 56" descr="C:\Users\Stephanie\AppData\Local\Microsoft\Windows\Temporary Internet Files\Content.IE5\BLDSC18W\MPj02017120000[1].jpg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3213160" y="3186573"/>
                <a:ext cx="1620570" cy="1072277"/>
              </a:xfrm>
              <a:prstGeom prst="rect">
                <a:avLst/>
              </a:prstGeom>
              <a:noFill/>
            </p:spPr>
          </p:pic>
          <p:pic>
            <p:nvPicPr>
              <p:cNvPr id="1092" name="Picture 68" descr="C:\Users\Stephanie\AppData\Local\Microsoft\Windows\Temporary Internet Files\Content.IE5\BLDSC18W\MCDD01753_0000[1].wmf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3087757" y="3114261"/>
                <a:ext cx="1895060" cy="1219200"/>
              </a:xfrm>
              <a:prstGeom prst="rect">
                <a:avLst/>
              </a:prstGeom>
              <a:noFill/>
            </p:spPr>
          </p:pic>
        </p:grpSp>
        <p:grpSp>
          <p:nvGrpSpPr>
            <p:cNvPr id="80" name="Group 79"/>
            <p:cNvGrpSpPr/>
            <p:nvPr/>
          </p:nvGrpSpPr>
          <p:grpSpPr>
            <a:xfrm>
              <a:off x="4890050" y="635797"/>
              <a:ext cx="2054087" cy="1497496"/>
              <a:chOff x="2637182" y="2829141"/>
              <a:chExt cx="2054087" cy="1497496"/>
            </a:xfrm>
          </p:grpSpPr>
          <p:pic>
            <p:nvPicPr>
              <p:cNvPr id="1082" name="Picture 58" descr="C:\Users\Stephanie\AppData\Local\Microsoft\Windows\Temporary Internet Files\Content.IE5\5HV1B9BF\MPj02012230000[1].jpg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2849218" y="3038061"/>
                <a:ext cx="1620570" cy="1085782"/>
              </a:xfrm>
              <a:prstGeom prst="rect">
                <a:avLst/>
              </a:prstGeom>
              <a:noFill/>
            </p:spPr>
          </p:pic>
          <p:pic>
            <p:nvPicPr>
              <p:cNvPr id="1093" name="Picture 69" descr="C:\Users\Stephanie\AppData\Local\Microsoft\Windows\Temporary Internet Files\Content.IE5\BLDSC18W\MCDD01742_0000[1].wmf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2637182" y="2829141"/>
                <a:ext cx="2054087" cy="1497496"/>
              </a:xfrm>
              <a:prstGeom prst="rect">
                <a:avLst/>
              </a:prstGeom>
              <a:noFill/>
            </p:spPr>
          </p:pic>
        </p:grpSp>
        <p:grpSp>
          <p:nvGrpSpPr>
            <p:cNvPr id="90" name="Group 89"/>
            <p:cNvGrpSpPr/>
            <p:nvPr/>
          </p:nvGrpSpPr>
          <p:grpSpPr>
            <a:xfrm>
              <a:off x="7141429" y="1438830"/>
              <a:ext cx="1881809" cy="1333486"/>
              <a:chOff x="4823791" y="1741018"/>
              <a:chExt cx="1881809" cy="1333486"/>
            </a:xfrm>
          </p:grpSpPr>
          <p:pic>
            <p:nvPicPr>
              <p:cNvPr id="1081" name="Picture 57" descr="C:\Users\Stephanie\AppData\Local\Microsoft\Windows\Temporary Internet Files\Content.IE5\Q8784KLO\MPj01491250000[1].jpg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4953000" y="1861930"/>
                <a:ext cx="1620570" cy="1088483"/>
              </a:xfrm>
              <a:prstGeom prst="rect">
                <a:avLst/>
              </a:prstGeom>
              <a:noFill/>
            </p:spPr>
          </p:pic>
          <p:pic>
            <p:nvPicPr>
              <p:cNvPr id="1102" name="Picture 78" descr="C:\Users\Stephanie\AppData\Local\Microsoft\Windows\Temporary Internet Files\Content.IE5\APMCED6J\MCDD01741_0000[1].wmf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4823791" y="1741018"/>
                <a:ext cx="1881809" cy="1333486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670561"/>
            <a:ext cx="7772400" cy="2929890"/>
          </a:xfrm>
        </p:spPr>
        <p:txBody>
          <a:bodyPr>
            <a:normAutofit/>
          </a:bodyPr>
          <a:lstStyle/>
          <a:p>
            <a:r>
              <a:rPr lang="es-CO" sz="6600" u="sng" dirty="0" smtClean="0"/>
              <a:t>Actividad Inicial: </a:t>
            </a:r>
            <a:r>
              <a:rPr lang="es-CO" sz="6600" dirty="0" smtClean="0"/>
              <a:t/>
            </a:r>
            <a:br>
              <a:rPr lang="es-CO" sz="6600" dirty="0" smtClean="0"/>
            </a:br>
            <a:r>
              <a:rPr lang="es-CO" sz="6600" dirty="0" err="1" smtClean="0"/>
              <a:t>Get</a:t>
            </a:r>
            <a:r>
              <a:rPr lang="es-CO" sz="6600" dirty="0" smtClean="0"/>
              <a:t> </a:t>
            </a:r>
            <a:r>
              <a:rPr lang="es-CO" sz="6600" dirty="0" err="1" smtClean="0"/>
              <a:t>ready</a:t>
            </a:r>
            <a:r>
              <a:rPr lang="es-CO" sz="6600" dirty="0" smtClean="0"/>
              <a:t> </a:t>
            </a:r>
            <a:r>
              <a:rPr lang="es-CO" sz="6600" dirty="0" err="1" smtClean="0"/>
              <a:t>to</a:t>
            </a:r>
            <a:r>
              <a:rPr lang="es-CO" sz="6600" dirty="0" smtClean="0"/>
              <a:t> </a:t>
            </a:r>
            <a:r>
              <a:rPr lang="es-CO" sz="6600" dirty="0" err="1" smtClean="0"/>
              <a:t>learn</a:t>
            </a:r>
            <a:r>
              <a:rPr lang="es-CO" sz="6600" dirty="0" smtClean="0"/>
              <a:t>!</a:t>
            </a:r>
            <a:endParaRPr lang="es-CO" sz="6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s-CO" sz="4000" dirty="0" smtClean="0">
                <a:solidFill>
                  <a:schemeClr val="accent1">
                    <a:lumMod val="75000"/>
                  </a:schemeClr>
                </a:solidFill>
              </a:rPr>
              <a:t>Escucha las instrucciones.</a:t>
            </a:r>
          </a:p>
          <a:p>
            <a:pPr marL="514350" indent="-514350">
              <a:buAutoNum type="arabicPeriod"/>
            </a:pPr>
            <a:r>
              <a:rPr lang="es-CO" sz="4000" dirty="0" smtClean="0">
                <a:solidFill>
                  <a:schemeClr val="accent1">
                    <a:lumMod val="75000"/>
                  </a:schemeClr>
                </a:solidFill>
              </a:rPr>
              <a:t>Prepárate para escribir el vocabulario de hoy.</a:t>
            </a:r>
            <a:endParaRPr lang="es-CO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la </a:t>
            </a:r>
            <a:r>
              <a:rPr lang="en-US" dirty="0" err="1" smtClean="0"/>
              <a:t>sala</a:t>
            </a:r>
            <a:endParaRPr lang="en-US" dirty="0"/>
          </a:p>
        </p:txBody>
      </p:sp>
      <p:pic>
        <p:nvPicPr>
          <p:cNvPr id="4" name="Picture 12" descr="C:\Users\Stephanie\AppData\Local\Microsoft\Windows\Temporary Internet Files\Content.IE5\5HV1B9BF\MCj04417960000[1].png"/>
          <p:cNvPicPr>
            <a:picLocks noChangeAspect="1" noChangeArrowheads="1"/>
          </p:cNvPicPr>
          <p:nvPr/>
        </p:nvPicPr>
        <p:blipFill>
          <a:blip r:embed="rId3" cstate="print"/>
          <a:srcRect l="38889" r="22222"/>
          <a:stretch>
            <a:fillRect/>
          </a:stretch>
        </p:blipFill>
        <p:spPr bwMode="auto">
          <a:xfrm>
            <a:off x="4175760" y="1365504"/>
            <a:ext cx="1066800" cy="1998392"/>
          </a:xfrm>
          <a:prstGeom prst="rect">
            <a:avLst/>
          </a:prstGeom>
          <a:noFill/>
        </p:spPr>
      </p:pic>
      <p:pic>
        <p:nvPicPr>
          <p:cNvPr id="1030" name="Picture 6" descr="C:\Users\Stephanie\AppData\Local\Microsoft\Windows\Temporary Internet Files\Content.IE5\BLDSC18W\MCHH01586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5114" y="2058641"/>
            <a:ext cx="1255639" cy="1511206"/>
          </a:xfrm>
          <a:prstGeom prst="rect">
            <a:avLst/>
          </a:prstGeom>
          <a:noFill/>
        </p:spPr>
      </p:pic>
      <p:pic>
        <p:nvPicPr>
          <p:cNvPr id="1071" name="Picture 47" descr="C:\Users\Stephanie\AppData\Local\Microsoft\Windows\Temporary Internet Files\Content.IE5\ROWW8M84\MCj0252241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7943" y="0"/>
            <a:ext cx="1826057" cy="1786738"/>
          </a:xfrm>
          <a:prstGeom prst="rect">
            <a:avLst/>
          </a:prstGeom>
          <a:noFill/>
        </p:spPr>
      </p:pic>
      <p:grpSp>
        <p:nvGrpSpPr>
          <p:cNvPr id="3" name="Group 71"/>
          <p:cNvGrpSpPr/>
          <p:nvPr/>
        </p:nvGrpSpPr>
        <p:grpSpPr>
          <a:xfrm>
            <a:off x="0" y="0"/>
            <a:ext cx="2216079" cy="2841720"/>
            <a:chOff x="0" y="0"/>
            <a:chExt cx="2520950" cy="3810000"/>
          </a:xfrm>
        </p:grpSpPr>
        <p:pic>
          <p:nvPicPr>
            <p:cNvPr id="1026" name="Picture 2" descr="C:\Users\Stephanie\AppData\Local\Microsoft\Windows\Temporary Internet Files\Content.IE5\5HV1B9BF\MPj03141370000[1]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2520950" cy="3810000"/>
            </a:xfrm>
            <a:prstGeom prst="rect">
              <a:avLst/>
            </a:prstGeom>
            <a:noFill/>
          </p:spPr>
        </p:pic>
        <p:sp>
          <p:nvSpPr>
            <p:cNvPr id="71" name="Oval 70"/>
            <p:cNvSpPr/>
            <p:nvPr/>
          </p:nvSpPr>
          <p:spPr>
            <a:xfrm>
              <a:off x="596348" y="1126435"/>
              <a:ext cx="1338469" cy="185530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028" name="Picture 4" descr="C:\Users\Ivone\AppData\Local\Microsoft\Windows\Temporary Internet Files\Content.IE5\AFL5KFTB\MC900356937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794996">
            <a:off x="5552509" y="3380239"/>
            <a:ext cx="3710964" cy="2154570"/>
          </a:xfrm>
          <a:prstGeom prst="rect">
            <a:avLst/>
          </a:prstGeom>
          <a:noFill/>
        </p:spPr>
      </p:pic>
      <p:pic>
        <p:nvPicPr>
          <p:cNvPr id="1029" name="Picture 5" descr="C:\Users\Ivone\AppData\Local\Microsoft\Windows\Temporary Internet Files\Content.IE5\BZHUVY3D\MC900215170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75744" y="4084320"/>
            <a:ext cx="2352741" cy="1761744"/>
          </a:xfrm>
          <a:prstGeom prst="rect">
            <a:avLst/>
          </a:prstGeom>
          <a:noFill/>
        </p:spPr>
      </p:pic>
      <p:pic>
        <p:nvPicPr>
          <p:cNvPr id="10" name="Picture 6" descr="C:\Users\Ivone\AppData\Local\Microsoft\Windows\Temporary Internet Files\Content.IE5\3O221IBP\MC900329264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21409" y="5563264"/>
            <a:ext cx="6681216" cy="1047184"/>
          </a:xfrm>
          <a:prstGeom prst="rect">
            <a:avLst/>
          </a:prstGeom>
          <a:noFill/>
        </p:spPr>
      </p:pic>
      <p:pic>
        <p:nvPicPr>
          <p:cNvPr id="1031" name="Picture 7" descr="C:\Users\Ivone\AppData\Local\Microsoft\Windows\Temporary Internet Files\Content.IE5\BZHUVY3D\MC900432517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0022624">
            <a:off x="401271" y="3227265"/>
            <a:ext cx="2413684" cy="237565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09216" y="938784"/>
            <a:ext cx="1267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/>
              <a:t>El Espejo</a:t>
            </a:r>
            <a:endParaRPr lang="es-CO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71616" y="1255776"/>
            <a:ext cx="1584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 </a:t>
            </a:r>
            <a:r>
              <a:rPr lang="es-CO" sz="2400" b="1" dirty="0" smtClean="0"/>
              <a:t>lámpara</a:t>
            </a:r>
            <a:endParaRPr lang="es-CO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63296" y="2913888"/>
            <a:ext cx="1706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Televisor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560320" y="1731264"/>
            <a:ext cx="1609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/>
              <a:t>Portarretrato</a:t>
            </a:r>
            <a:endParaRPr lang="es-CO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937760" y="2535936"/>
            <a:ext cx="1414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/>
              <a:t>Florero</a:t>
            </a:r>
            <a:endParaRPr lang="es-CO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388352" y="3072384"/>
            <a:ext cx="1755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El </a:t>
            </a:r>
            <a:r>
              <a:rPr lang="en-US" sz="3200" b="1" dirty="0" err="1" smtClean="0"/>
              <a:t>Sof</a:t>
            </a:r>
            <a:r>
              <a:rPr lang="en-US" sz="3200" b="1" dirty="0" err="1" smtClean="0">
                <a:latin typeface="Vrinda"/>
                <a:cs typeface="Vrinda"/>
              </a:rPr>
              <a:t>á</a:t>
            </a:r>
            <a:endParaRPr lang="en-US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06496" y="3706368"/>
            <a:ext cx="2621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Mesa de Centro</a:t>
            </a:r>
            <a:endParaRPr lang="en-US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608320" y="4864608"/>
            <a:ext cx="1621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 </a:t>
            </a:r>
            <a:r>
              <a:rPr lang="es-CO" sz="2400" b="1" dirty="0" smtClean="0"/>
              <a:t>alfombra</a:t>
            </a:r>
            <a:endParaRPr lang="es-CO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el </a:t>
            </a:r>
            <a:r>
              <a:rPr lang="es-CO" dirty="0" smtClean="0"/>
              <a:t>comedor</a:t>
            </a:r>
            <a:endParaRPr lang="es-CO" dirty="0"/>
          </a:p>
        </p:txBody>
      </p:sp>
      <p:pic>
        <p:nvPicPr>
          <p:cNvPr id="2054" name="Picture 6" descr="C:\Users\Ivone\AppData\Local\Microsoft\Windows\Temporary Internet Files\Content.IE5\AFL5KFTB\MC90038383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3988" y="2048256"/>
            <a:ext cx="1042140" cy="1773936"/>
          </a:xfrm>
          <a:prstGeom prst="rect">
            <a:avLst/>
          </a:prstGeom>
          <a:noFill/>
        </p:spPr>
      </p:pic>
      <p:pic>
        <p:nvPicPr>
          <p:cNvPr id="8" name="Picture 6" descr="C:\Users\Ivone\AppData\Local\Microsoft\Windows\Temporary Internet Files\Content.IE5\AFL5KFTB\MC900383832[1].wm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870704" y="3364992"/>
            <a:ext cx="1432560" cy="1975104"/>
          </a:xfrm>
          <a:prstGeom prst="rect">
            <a:avLst/>
          </a:prstGeom>
          <a:noFill/>
        </p:spPr>
      </p:pic>
      <p:pic>
        <p:nvPicPr>
          <p:cNvPr id="2055" name="Picture 7" descr="C:\Users\Ivone\AppData\Local\Microsoft\Windows\Temporary Internet Files\Content.IE5\AFL5KFTB\MC90023266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0545" y="3477134"/>
            <a:ext cx="2713022" cy="1854451"/>
          </a:xfrm>
          <a:prstGeom prst="rect">
            <a:avLst/>
          </a:prstGeom>
          <a:noFill/>
        </p:spPr>
      </p:pic>
      <p:pic>
        <p:nvPicPr>
          <p:cNvPr id="10" name="Picture 6" descr="C:\Users\Ivone\AppData\Local\Microsoft\Windows\Temporary Internet Files\Content.IE5\3O221IBP\MC900329264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2353" y="5282848"/>
            <a:ext cx="6681216" cy="1047184"/>
          </a:xfrm>
          <a:prstGeom prst="rect">
            <a:avLst/>
          </a:prstGeom>
          <a:noFill/>
        </p:spPr>
      </p:pic>
      <p:pic>
        <p:nvPicPr>
          <p:cNvPr id="11" name="Picture 47" descr="C:\Users\Stephanie\AppData\Local\Microsoft\Windows\Temporary Internet Files\Content.IE5\ROWW8M84\MCj0252241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639" y="780288"/>
            <a:ext cx="1826057" cy="178673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998464" y="2243328"/>
            <a:ext cx="2206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La </a:t>
            </a:r>
            <a:r>
              <a:rPr lang="en-US" sz="3600" b="1" dirty="0" err="1" smtClean="0"/>
              <a:t>silla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14144" y="3108960"/>
            <a:ext cx="1645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La mesa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la </a:t>
            </a:r>
            <a:r>
              <a:rPr lang="es-CO" dirty="0" smtClean="0"/>
              <a:t>cocina</a:t>
            </a:r>
            <a:endParaRPr lang="es-CO" dirty="0"/>
          </a:p>
        </p:txBody>
      </p:sp>
      <p:pic>
        <p:nvPicPr>
          <p:cNvPr id="3077" name="Picture 5" descr="C:\Users\Ivone\AppData\Local\Microsoft\Windows\Temporary Internet Files\Content.IE5\3O221IBP\MP90044828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023" y="1313974"/>
            <a:ext cx="7652745" cy="50868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35680" y="2755392"/>
            <a:ext cx="1182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La </a:t>
            </a:r>
            <a:r>
              <a:rPr lang="en-US" sz="2400" b="1" dirty="0" err="1" smtClean="0">
                <a:solidFill>
                  <a:schemeClr val="bg1"/>
                </a:solidFill>
              </a:rPr>
              <a:t>nevera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10784" y="3291840"/>
            <a:ext cx="1060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La </a:t>
            </a:r>
            <a:r>
              <a:rPr lang="es-CO" b="1" dirty="0" smtClean="0">
                <a:solidFill>
                  <a:schemeClr val="bg2">
                    <a:lumMod val="10000"/>
                  </a:schemeClr>
                </a:solidFill>
              </a:rPr>
              <a:t>estufa</a:t>
            </a:r>
            <a:endParaRPr lang="es-CO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En el baño </a:t>
            </a:r>
            <a:endParaRPr lang="es-CO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s-CO" dirty="0" smtClean="0"/>
              <a:t>1. Papel Higiénico</a:t>
            </a:r>
          </a:p>
          <a:p>
            <a:r>
              <a:rPr lang="es-CO" dirty="0" smtClean="0"/>
              <a:t>2. Inodoro</a:t>
            </a:r>
          </a:p>
          <a:p>
            <a:r>
              <a:rPr lang="es-CO" dirty="0" smtClean="0"/>
              <a:t>5. Gabinete</a:t>
            </a:r>
          </a:p>
          <a:p>
            <a:r>
              <a:rPr lang="es-CO" dirty="0" smtClean="0"/>
              <a:t>6. Espejo</a:t>
            </a:r>
          </a:p>
          <a:p>
            <a:r>
              <a:rPr lang="es-CO" dirty="0" smtClean="0"/>
              <a:t>8. El lavado</a:t>
            </a:r>
          </a:p>
          <a:p>
            <a:r>
              <a:rPr lang="es-CO" dirty="0" smtClean="0"/>
              <a:t>9. La toalla</a:t>
            </a:r>
          </a:p>
          <a:p>
            <a:r>
              <a:rPr lang="es-CO" dirty="0" smtClean="0"/>
              <a:t>11. Cortina de la bañera</a:t>
            </a:r>
          </a:p>
          <a:p>
            <a:r>
              <a:rPr lang="es-CO" dirty="0" smtClean="0"/>
              <a:t>12. La ducha</a:t>
            </a:r>
          </a:p>
          <a:p>
            <a:r>
              <a:rPr lang="es-CO" dirty="0" smtClean="0"/>
              <a:t>13. La bañera  </a:t>
            </a:r>
          </a:p>
          <a:p>
            <a:endParaRPr lang="en-US" dirty="0" smtClean="0"/>
          </a:p>
        </p:txBody>
      </p:sp>
      <p:pic>
        <p:nvPicPr>
          <p:cNvPr id="3" name="Picture 2" descr="bath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387" y="1560194"/>
            <a:ext cx="4839717" cy="4474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la </a:t>
            </a:r>
            <a:r>
              <a:rPr lang="es-CO" dirty="0" smtClean="0"/>
              <a:t>habitación</a:t>
            </a:r>
            <a:r>
              <a:rPr lang="en-US" dirty="0" smtClean="0"/>
              <a:t>/ en el </a:t>
            </a:r>
            <a:r>
              <a:rPr lang="es-CO" dirty="0" smtClean="0"/>
              <a:t>dormitorio</a:t>
            </a:r>
            <a:endParaRPr lang="es-CO" dirty="0"/>
          </a:p>
        </p:txBody>
      </p:sp>
      <p:pic>
        <p:nvPicPr>
          <p:cNvPr id="4098" name="Picture 2" descr="C:\Users\Ivone\AppData\Local\Microsoft\Windows\Temporary Internet Files\Content.IE5\WG8D3GDF\MP90042302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984" y="1328928"/>
            <a:ext cx="7461504" cy="50657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38784" y="3596640"/>
            <a:ext cx="1975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La </a:t>
            </a:r>
            <a:r>
              <a:rPr lang="es-CO" sz="3600" dirty="0" smtClean="0"/>
              <a:t>cama</a:t>
            </a:r>
            <a:endParaRPr lang="es-CO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120640" y="3011424"/>
            <a:ext cx="1694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El </a:t>
            </a:r>
            <a:r>
              <a:rPr lang="es-CO" sz="2400" b="1" dirty="0" smtClean="0"/>
              <a:t>teléfono</a:t>
            </a:r>
            <a:endParaRPr lang="es-CO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15456" y="1609344"/>
            <a:ext cx="135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</a:t>
            </a:r>
            <a:r>
              <a:rPr lang="es-CO" b="1" dirty="0" smtClean="0"/>
              <a:t>a Lámpara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840224" y="463296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La mesa de </a:t>
            </a:r>
            <a:r>
              <a:rPr lang="en-US" sz="2800" b="1" dirty="0" err="1" smtClean="0">
                <a:solidFill>
                  <a:schemeClr val="bg1"/>
                </a:solidFill>
              </a:rPr>
              <a:t>noche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el </a:t>
            </a:r>
            <a:r>
              <a:rPr lang="en-US" dirty="0" err="1" smtClean="0"/>
              <a:t>estudio</a:t>
            </a:r>
            <a:r>
              <a:rPr lang="en-US" dirty="0" smtClean="0"/>
              <a:t>/</a:t>
            </a:r>
            <a:r>
              <a:rPr lang="en-US" dirty="0" err="1" smtClean="0"/>
              <a:t>cuarto</a:t>
            </a:r>
            <a:r>
              <a:rPr lang="en-US" dirty="0" smtClean="0"/>
              <a:t> de </a:t>
            </a:r>
            <a:r>
              <a:rPr lang="en-US" dirty="0" err="1" smtClean="0"/>
              <a:t>estudio</a:t>
            </a:r>
            <a:endParaRPr lang="en-US" dirty="0"/>
          </a:p>
        </p:txBody>
      </p:sp>
      <p:pic>
        <p:nvPicPr>
          <p:cNvPr id="5122" name="Picture 2" descr="C:\Users\Ivone\AppData\Local\Microsoft\Windows\Temporary Internet Files\Content.IE5\BZHUVY3D\MC9001856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9344" y="1231392"/>
            <a:ext cx="6071616" cy="509629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389376" y="2048256"/>
            <a:ext cx="2316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>
                <a:solidFill>
                  <a:schemeClr val="bg1"/>
                </a:solidFill>
              </a:rPr>
              <a:t>El computador </a:t>
            </a:r>
            <a:endParaRPr lang="es-CO" sz="2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38144" y="4718304"/>
            <a:ext cx="17190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>
                <a:solidFill>
                  <a:schemeClr val="bg1"/>
                </a:solidFill>
              </a:rPr>
              <a:t>El escritorio</a:t>
            </a:r>
            <a:endParaRPr lang="es-CO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15584" y="5181600"/>
            <a:ext cx="128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La </a:t>
            </a:r>
            <a:r>
              <a:rPr lang="en-US" sz="2800" b="1" dirty="0" err="1" smtClean="0">
                <a:solidFill>
                  <a:schemeClr val="bg1"/>
                </a:solidFill>
              </a:rPr>
              <a:t>silla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Tarea</a:t>
            </a:r>
            <a:r>
              <a:rPr lang="en-US" b="1" dirty="0" smtClean="0"/>
              <a:t> # 38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 Complete the handout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755904" y="1755648"/>
            <a:ext cx="7388352" cy="48768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s-CO" dirty="0" smtClean="0"/>
              <a:t>Complete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handout</a:t>
            </a:r>
            <a:endParaRPr lang="es-CO" dirty="0" smtClean="0"/>
          </a:p>
          <a:p>
            <a:pPr marL="514350" indent="-514350">
              <a:buAutoNum type="arabicPeriod"/>
            </a:pPr>
            <a:r>
              <a:rPr lang="es-CO" dirty="0" err="1" smtClean="0"/>
              <a:t>Copy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questions</a:t>
            </a:r>
            <a:r>
              <a:rPr lang="es-CO" dirty="0" smtClean="0"/>
              <a:t> </a:t>
            </a:r>
            <a:r>
              <a:rPr lang="es-CO" dirty="0" err="1" smtClean="0"/>
              <a:t>on</a:t>
            </a:r>
            <a:r>
              <a:rPr lang="es-CO" dirty="0" smtClean="0"/>
              <a:t> (Practica de </a:t>
            </a:r>
            <a:r>
              <a:rPr lang="es-CO" dirty="0" err="1" smtClean="0"/>
              <a:t>Conversacion</a:t>
            </a:r>
            <a:r>
              <a:rPr lang="es-CO" dirty="0" smtClean="0"/>
              <a:t>) page 172</a:t>
            </a:r>
          </a:p>
          <a:p>
            <a:pPr marL="514350" indent="-514350">
              <a:buAutoNum type="arabicPeriod"/>
            </a:pPr>
            <a:r>
              <a:rPr lang="es-CO" dirty="0" smtClean="0"/>
              <a:t>Complete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statements</a:t>
            </a:r>
            <a:r>
              <a:rPr lang="es-CO" dirty="0" smtClean="0"/>
              <a:t> </a:t>
            </a:r>
            <a:r>
              <a:rPr lang="es-CO" dirty="0" err="1" smtClean="0"/>
              <a:t>on</a:t>
            </a:r>
            <a:r>
              <a:rPr lang="es-CO" dirty="0" smtClean="0"/>
              <a:t> (Practica escrita) page 172 and </a:t>
            </a:r>
            <a:r>
              <a:rPr lang="es-CO" dirty="0" err="1" smtClean="0"/>
              <a:t>add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time</a:t>
            </a:r>
          </a:p>
          <a:p>
            <a:pPr marL="514350" indent="-514350">
              <a:buNone/>
            </a:pPr>
            <a:r>
              <a:rPr lang="es-CO" dirty="0" smtClean="0"/>
              <a:t>Ex: 1.Miro la televisión en </a:t>
            </a:r>
            <a:r>
              <a:rPr lang="es-CO" b="1" dirty="0" smtClean="0"/>
              <a:t>la</a:t>
            </a:r>
            <a:r>
              <a:rPr lang="es-CO" dirty="0" smtClean="0"/>
              <a:t> sala </a:t>
            </a:r>
            <a:r>
              <a:rPr lang="es-CO" b="1" dirty="0" smtClean="0"/>
              <a:t>a las</a:t>
            </a:r>
            <a:r>
              <a:rPr lang="es-CO" dirty="0" smtClean="0"/>
              <a:t> ocho de la noche.</a:t>
            </a:r>
          </a:p>
          <a:p>
            <a:pPr marL="514350" indent="-514350">
              <a:buNone/>
            </a:pPr>
            <a:r>
              <a:rPr lang="es-CO" dirty="0" smtClean="0"/>
              <a:t>4. </a:t>
            </a:r>
            <a:r>
              <a:rPr lang="es-CO" dirty="0" err="1" smtClean="0"/>
              <a:t>Copy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vocabulario </a:t>
            </a:r>
            <a:r>
              <a:rPr lang="es-CO" dirty="0" err="1" smtClean="0"/>
              <a:t>on</a:t>
            </a:r>
            <a:r>
              <a:rPr lang="es-CO" dirty="0" smtClean="0"/>
              <a:t> page 172 and 173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03000650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1F96F93-31B6-43F0-B1FE-E0063293D3D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TP030006500</Template>
  <TotalTime>0</TotalTime>
  <Words>183</Words>
  <Application>Microsoft Office PowerPoint</Application>
  <PresentationFormat>On-screen Show (4:3)</PresentationFormat>
  <Paragraphs>53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TP030006500</vt:lpstr>
      <vt:lpstr>Propósito #38: Muebles y objetos  en la casa</vt:lpstr>
      <vt:lpstr>Actividad Inicial:  Get ready to learn!</vt:lpstr>
      <vt:lpstr>En la sala</vt:lpstr>
      <vt:lpstr>En el comedor</vt:lpstr>
      <vt:lpstr>En la cocina</vt:lpstr>
      <vt:lpstr>En el baño </vt:lpstr>
      <vt:lpstr>En la habitación/ en el dormitorio</vt:lpstr>
      <vt:lpstr>En el estudio/cuarto de estudio</vt:lpstr>
      <vt:lpstr>Tarea # 38:  Complete the handout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2012-02-16T02:14:59Z</dcterms:created>
  <dcterms:modified xsi:type="dcterms:W3CDTF">2012-03-05T16:22:34Z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TC300065009990</vt:lpwstr>
  </property>
</Properties>
</file>